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9"/>
  </p:notesMasterIdLst>
  <p:sldIdLst>
    <p:sldId id="256" r:id="rId2"/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60"/>
      <p:bold r:id="rId61"/>
      <p:italic r:id="rId62"/>
      <p:boldItalic r:id="rId63"/>
    </p:embeddedFont>
    <p:embeddedFont>
      <p:font typeface="Oswald" pitchFamily="2" charset="0"/>
      <p:regular r:id="rId64"/>
      <p:bold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">
          <p15:clr>
            <a:srgbClr val="A4A3A4"/>
          </p15:clr>
        </p15:guide>
        <p15:guide id="2" orient="horz" pos="502">
          <p15:clr>
            <a:srgbClr val="A4A3A4"/>
          </p15:clr>
        </p15:guide>
        <p15:guide id="3" pos="3744">
          <p15:clr>
            <a:srgbClr val="A4A3A4"/>
          </p15:clr>
        </p15:guide>
        <p15:guide id="4" pos="2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32" y="618"/>
      </p:cViewPr>
      <p:guideLst>
        <p:guide orient="horz" pos="648"/>
        <p:guide orient="horz" pos="502"/>
        <p:guide pos="3744"/>
        <p:guide pos="2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00241b3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00241b3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Make sure people are in the right room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people arrive early, check they have installed Anaconda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b6486d5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b6486d5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b6486d5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b6486d5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b6486d5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8b6486d5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8b6486d5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8b6486d5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e0cfcf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8e0cfcf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e0cfcf4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e0cfcf4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8b6486d5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8b6486d5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8b6486d56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8b6486d56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b6486d56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b6486d56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563c7b0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563c7b0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12e301c0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12e301c0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599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b6486d56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b6486d56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12e301c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12e301c0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63c7b0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63c7b0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8b6486d5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8b6486d56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8b6486d5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8b6486d5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8b6486d56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8b6486d56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8b6486d5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8b6486d5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e9c6be6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e9c6be6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b6486d56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8b6486d56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8b6486d56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8b6486d56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b6486d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b6486d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8b6486d56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8b6486d56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8b6486d56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8b6486d56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8b6486d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8b6486d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b6486d56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b6486d56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2e301c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12e301c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12e301c0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12e301c0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12e301c0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12e301c0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12e301c0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12e301c0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12e301c0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12e301c0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12e301c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12e301c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b6486d5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b6486d5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e9c6be6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e9c6be62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e9c6be62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e9c6be62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e9c6be624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e9c6be624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8b6486d56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8b6486d56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8b6486d56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8b6486d56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8b6486d56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8b6486d56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12e301c0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12e301c0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12e301c0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12e301c0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8b6486d56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8b6486d56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12e301c0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12e301c0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b6486d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b6486d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12e301c0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12e301c0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12e301c0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12e301c0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12e301c0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12e301c0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12e301c0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12e301c0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12e301c0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12e301c0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12e301c0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12e301c0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12e301c0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12e301c0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12e301c0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12e301c0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b6486d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b6486d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b6486d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b6486d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b6486d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b6486d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b6486d5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b6486d5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5" name="Google Shape;85;p13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Mint">
  <p:cSld name="CUSTOM_6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3" name="Google Shape;93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16" name="Google Shape;116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Mint">
  <p:cSld name="CUSTOM_6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25" name="Google Shape;125;p1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1" name="Google Shape;21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2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2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3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5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3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4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5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 1">
  <p:cSld name="CUSTOM_8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 1">
  <p:cSld name="TITLE_AND_BODY_1_2_2_2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1" name="Google Shape;31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4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 1">
  <p:cSld name="BLANK_2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- No Attribution">
  <p:cSld name="CUSTOM_4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6967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146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457200" y="1777050"/>
            <a:ext cx="72648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Neural Networks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1"/>
          </p:nvPr>
        </p:nvSpPr>
        <p:spPr>
          <a:xfrm>
            <a:off x="274925" y="4043975"/>
            <a:ext cx="40962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Tim Book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Convolutional Neural Networks (CNNs)</a:t>
            </a:r>
            <a:r>
              <a:rPr lang="en" dirty="0"/>
              <a:t> are a variety of neural networks especially equipped to work with image data.</a:t>
            </a:r>
            <a:endParaRPr dirty="0"/>
          </a:p>
        </p:txBody>
      </p:sp>
      <p:sp>
        <p:nvSpPr>
          <p:cNvPr id="301" name="Google Shape;301;p4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75" y="2179971"/>
            <a:ext cx="3609976" cy="23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Data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Recurrent Neural Networks (RNNs)</a:t>
            </a:r>
            <a:r>
              <a:rPr lang="en" dirty="0"/>
              <a:t> are a variety of neural networks that specialize in working with sequence data, such as time series or natural language data.</a:t>
            </a:r>
            <a:endParaRPr dirty="0"/>
          </a:p>
        </p:txBody>
      </p:sp>
      <p:sp>
        <p:nvSpPr>
          <p:cNvPr id="309" name="Google Shape;309;p4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536700"/>
            <a:ext cx="6310324" cy="16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Logistic Regression</a:t>
            </a:r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suppose I have some </a:t>
            </a:r>
            <a:r>
              <a:rPr lang="en" i="1" dirty="0"/>
              <a:t>x</a:t>
            </a:r>
            <a:r>
              <a:rPr lang="en" dirty="0"/>
              <a:t>-variables, and I want to use them to predict a binary 0/1 </a:t>
            </a:r>
            <a:r>
              <a:rPr lang="en" i="1" dirty="0"/>
              <a:t>y</a:t>
            </a:r>
            <a:r>
              <a:rPr lang="en" dirty="0"/>
              <a:t>-variable using logistic regression.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Let’s rewrite: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Let’s refer to the βs as “weights” with a “bias” term instead: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18" name="Google Shape;318;p42" descr="\text{logit}p = \beta_0 + \beta_1x_1 + \beta_2x_2 + \beta_3x_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75" y="2195525"/>
            <a:ext cx="4233338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 descr="p = \sigma\left(\beta_0 + \beta_1x_1 + \beta_2x_2 + \beta_3x_3\right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075" y="3215500"/>
            <a:ext cx="4425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 descr="p = \sigma\left(b + w_1x_1 + w_2x_2 + w_3x_3\right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597" y="4250938"/>
            <a:ext cx="418353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draw this as a graph!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5" y="1069725"/>
            <a:ext cx="4913651" cy="35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1013950" y="2193375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013950" y="3031438"/>
            <a:ext cx="44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1024000" y="3869525"/>
            <a:ext cx="42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1024000" y="1416400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2565925" y="1678150"/>
            <a:ext cx="4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2353875" y="2197300"/>
            <a:ext cx="44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2205925" y="2716475"/>
            <a:ext cx="4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2147650" y="3274775"/>
            <a:ext cx="4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4784575" y="2638975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7" name="Google Shape;337;p43"/>
          <p:cNvCxnSpPr/>
          <p:nvPr/>
        </p:nvCxnSpPr>
        <p:spPr>
          <a:xfrm>
            <a:off x="5299500" y="2881350"/>
            <a:ext cx="57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43"/>
          <p:cNvSpPr txBox="1"/>
          <p:nvPr/>
        </p:nvSpPr>
        <p:spPr>
          <a:xfrm>
            <a:off x="5943600" y="2638975"/>
            <a:ext cx="184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σ(z) = prediction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Quiz: What is my output here? </a:t>
            </a:r>
            <a:br>
              <a:rPr lang="en"/>
            </a:br>
            <a:r>
              <a:rPr lang="en"/>
              <a:t>(Assume no transformations)</a:t>
            </a:r>
            <a:endParaRPr/>
          </a:p>
        </p:txBody>
      </p:sp>
      <p:sp>
        <p:nvSpPr>
          <p:cNvPr id="423" name="Google Shape;423;p4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50" y="1069675"/>
            <a:ext cx="6481652" cy="3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 txBox="1"/>
          <p:nvPr/>
        </p:nvSpPr>
        <p:spPr>
          <a:xfrm>
            <a:off x="2203050" y="157490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2155175" y="345245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-1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3286375" y="15294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3657250" y="29563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3725575" y="223935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3317700" y="3775475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5656800" y="32887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5679550" y="1977325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Quiz: What is my output here? </a:t>
            </a:r>
            <a:br>
              <a:rPr lang="en"/>
            </a:br>
            <a:r>
              <a:rPr lang="en"/>
              <a:t>(Assume no transformations)</a:t>
            </a:r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50" y="1069675"/>
            <a:ext cx="6481652" cy="3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/>
        </p:nvSpPr>
        <p:spPr>
          <a:xfrm>
            <a:off x="2203050" y="157490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2155175" y="345245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-1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3286375" y="15294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3657250" y="29563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3725575" y="223935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3317700" y="3775475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50"/>
          <p:cNvSpPr txBox="1"/>
          <p:nvPr/>
        </p:nvSpPr>
        <p:spPr>
          <a:xfrm>
            <a:off x="5656800" y="3288700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5679550" y="1977325"/>
            <a:ext cx="286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0"/>
          <p:cNvSpPr txBox="1"/>
          <p:nvPr/>
        </p:nvSpPr>
        <p:spPr>
          <a:xfrm>
            <a:off x="4503500" y="345245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0"/>
          <p:cNvSpPr txBox="1"/>
          <p:nvPr/>
        </p:nvSpPr>
        <p:spPr>
          <a:xfrm>
            <a:off x="4503500" y="161115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3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6808875" y="2508000"/>
            <a:ext cx="519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3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3636875" y="1208413"/>
            <a:ext cx="1283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3*2 + (-1)*6=</a:t>
            </a:r>
            <a:endParaRPr sz="12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3693700" y="4192238"/>
            <a:ext cx="1283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3*3 + (-1)*5 =</a:t>
            </a:r>
            <a:endParaRPr sz="12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6449700" y="1923113"/>
            <a:ext cx="1283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0*2 + 4*2=</a:t>
            </a:r>
            <a:endParaRPr sz="12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kept stacking logistic regressions?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 of one gets transformed and then passed as input to another: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23" y="1803100"/>
            <a:ext cx="4922675" cy="26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 rot="803550">
            <a:off x="970443" y="3594440"/>
            <a:ext cx="1198080" cy="57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goes here!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48" name="Google Shape;348;p44"/>
          <p:cNvCxnSpPr/>
          <p:nvPr/>
        </p:nvCxnSpPr>
        <p:spPr>
          <a:xfrm rot="10800000" flipH="1">
            <a:off x="1548975" y="3275500"/>
            <a:ext cx="419100" cy="38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44"/>
          <p:cNvCxnSpPr>
            <a:stCxn id="350" idx="1"/>
          </p:cNvCxnSpPr>
          <p:nvPr/>
        </p:nvCxnSpPr>
        <p:spPr>
          <a:xfrm flipH="1">
            <a:off x="4756202" y="1941675"/>
            <a:ext cx="711300" cy="4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44"/>
          <p:cNvSpPr txBox="1"/>
          <p:nvPr/>
        </p:nvSpPr>
        <p:spPr>
          <a:xfrm>
            <a:off x="5467502" y="1732425"/>
            <a:ext cx="6327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???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6694600" y="2942099"/>
            <a:ext cx="119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Prediction!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5580500" y="3567200"/>
            <a:ext cx="206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Transformation!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(here: inverse logit)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53" name="Google Shape;353;p44"/>
          <p:cNvCxnSpPr/>
          <p:nvPr/>
        </p:nvCxnSpPr>
        <p:spPr>
          <a:xfrm rot="10800000">
            <a:off x="6150325" y="3211825"/>
            <a:ext cx="145800" cy="41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44"/>
          <p:cNvSpPr txBox="1"/>
          <p:nvPr/>
        </p:nvSpPr>
        <p:spPr>
          <a:xfrm rot="-374328">
            <a:off x="3417052" y="4361483"/>
            <a:ext cx="1198096" cy="57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Very many weights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55" name="Google Shape;355;p44"/>
          <p:cNvCxnSpPr/>
          <p:nvPr/>
        </p:nvCxnSpPr>
        <p:spPr>
          <a:xfrm rot="10800000">
            <a:off x="3437313" y="4144700"/>
            <a:ext cx="258600" cy="33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4"/>
          <p:cNvCxnSpPr/>
          <p:nvPr/>
        </p:nvCxnSpPr>
        <p:spPr>
          <a:xfrm rot="10800000" flipH="1">
            <a:off x="4059213" y="3920150"/>
            <a:ext cx="168900" cy="47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kept stacking logistic regressions?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 of one gets transformed and then passed as input to another: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23" y="1803100"/>
            <a:ext cx="4922675" cy="26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 rot="803550">
            <a:off x="970443" y="3594440"/>
            <a:ext cx="1198080" cy="57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goes here!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66" name="Google Shape;366;p45"/>
          <p:cNvCxnSpPr/>
          <p:nvPr/>
        </p:nvCxnSpPr>
        <p:spPr>
          <a:xfrm rot="10800000" flipH="1">
            <a:off x="1548975" y="3275500"/>
            <a:ext cx="419100" cy="38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5"/>
          <p:cNvCxnSpPr>
            <a:stCxn id="368" idx="1"/>
          </p:cNvCxnSpPr>
          <p:nvPr/>
        </p:nvCxnSpPr>
        <p:spPr>
          <a:xfrm rot="10800000">
            <a:off x="4747075" y="1986300"/>
            <a:ext cx="784200" cy="7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8" name="Google Shape;368;p45"/>
          <p:cNvSpPr txBox="1"/>
          <p:nvPr/>
        </p:nvSpPr>
        <p:spPr>
          <a:xfrm>
            <a:off x="5531275" y="1591200"/>
            <a:ext cx="26511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tiny logistic regressions, each with their output transformed and passed into the next layer.</a:t>
            </a:r>
            <a:endParaRPr sz="12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6694600" y="2942099"/>
            <a:ext cx="119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Prediction!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5580500" y="3567200"/>
            <a:ext cx="194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Transformation!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(here: inverse logit)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1" name="Google Shape;371;p45"/>
          <p:cNvCxnSpPr/>
          <p:nvPr/>
        </p:nvCxnSpPr>
        <p:spPr>
          <a:xfrm rot="10800000">
            <a:off x="6150325" y="3211825"/>
            <a:ext cx="145800" cy="41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p45"/>
          <p:cNvSpPr txBox="1"/>
          <p:nvPr/>
        </p:nvSpPr>
        <p:spPr>
          <a:xfrm rot="-374328">
            <a:off x="3417052" y="4361483"/>
            <a:ext cx="1198096" cy="57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Very many weights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3" name="Google Shape;373;p45"/>
          <p:cNvCxnSpPr/>
          <p:nvPr/>
        </p:nvCxnSpPr>
        <p:spPr>
          <a:xfrm rot="10800000">
            <a:off x="3437313" y="4144700"/>
            <a:ext cx="258600" cy="33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45"/>
          <p:cNvCxnSpPr/>
          <p:nvPr/>
        </p:nvCxnSpPr>
        <p:spPr>
          <a:xfrm rot="10800000" flipH="1">
            <a:off x="4059213" y="3920150"/>
            <a:ext cx="168900" cy="47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do this?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body" idx="1"/>
          </p:nvPr>
        </p:nvSpPr>
        <p:spPr>
          <a:xfrm>
            <a:off x="462450" y="2114600"/>
            <a:ext cx="8219100" cy="25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linear parts allow our data to impact our result.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the transformation (curvy) part allows us to learn more complex, non-linear relationships between x and y.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Multiple layers allow us to learn </a:t>
            </a:r>
            <a:r>
              <a:rPr lang="en" b="1" dirty="0"/>
              <a:t>even more wiggly and complex relationships within our data.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Let’s play!</a:t>
            </a:r>
            <a:endParaRPr b="1" dirty="0"/>
          </a:p>
        </p:txBody>
      </p:sp>
      <p:sp>
        <p:nvSpPr>
          <p:cNvPr id="381" name="Google Shape;381;p4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82" name="Google Shape;382;p46" descr="p = \sigma\left(b + w_1x_1 + w_2x_2 + w_3x_3\right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772" y="1060600"/>
            <a:ext cx="418353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/>
        </p:nvSpPr>
        <p:spPr>
          <a:xfrm rot="1721">
            <a:off x="4817750" y="1789281"/>
            <a:ext cx="1198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Linear part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 rot="159280">
            <a:off x="2446183" y="1649712"/>
            <a:ext cx="1198286" cy="31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Curvy part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85" name="Google Shape;385;p46"/>
          <p:cNvCxnSpPr/>
          <p:nvPr/>
        </p:nvCxnSpPr>
        <p:spPr>
          <a:xfrm rot="10800000" flipH="1">
            <a:off x="2898600" y="1398275"/>
            <a:ext cx="130800" cy="3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46"/>
          <p:cNvCxnSpPr/>
          <p:nvPr/>
        </p:nvCxnSpPr>
        <p:spPr>
          <a:xfrm rot="10800000">
            <a:off x="4984075" y="1512550"/>
            <a:ext cx="358500" cy="32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hidden layers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 with: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then fed in as the </a:t>
            </a:r>
            <a:r>
              <a:rPr lang="en" i="1"/>
              <a:t>x</a:t>
            </a:r>
            <a:r>
              <a:rPr lang="en"/>
              <a:t>-variable to layer </a:t>
            </a:r>
            <a:r>
              <a:rPr lang="en" i="1"/>
              <a:t>two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so on until the last hidden layer (L), which give us our output:</a:t>
            </a:r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94" name="Google Shape;394;p47" descr="\mathbf{h}^{[1]} = a(\mathbf{W}^{[1]}\mathbf{x}+ \mathbf{b}^{[1]}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375" y="1782243"/>
            <a:ext cx="2049824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 descr="\mathbf{h}^{[2]} = a(\mathbf{W}^{[2]}\mathbf{h}^{[1]}+ \mathbf{b}^{[2]}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000" y="2871868"/>
            <a:ext cx="2246924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 descr="\hat{y} = a(\mathbf{W}^{[L]}\mathbf{h}^{[L-1]}+ \mathbf{b}^{[L-1]}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400" y="3905761"/>
            <a:ext cx="2512688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/>
        </p:nvSpPr>
        <p:spPr>
          <a:xfrm rot="2262">
            <a:off x="5295050" y="1250000"/>
            <a:ext cx="456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Bias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98" name="Google Shape;398;p47"/>
          <p:cNvCxnSpPr/>
          <p:nvPr/>
        </p:nvCxnSpPr>
        <p:spPr>
          <a:xfrm flipH="1">
            <a:off x="5028050" y="1531100"/>
            <a:ext cx="321300" cy="20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47"/>
          <p:cNvSpPr txBox="1"/>
          <p:nvPr/>
        </p:nvSpPr>
        <p:spPr>
          <a:xfrm rot="2828">
            <a:off x="4034175" y="1222250"/>
            <a:ext cx="729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Weights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0" name="Google Shape;400;p47"/>
          <p:cNvCxnSpPr/>
          <p:nvPr/>
        </p:nvCxnSpPr>
        <p:spPr>
          <a:xfrm flipH="1">
            <a:off x="4205175" y="1540550"/>
            <a:ext cx="114000" cy="21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7"/>
          <p:cNvSpPr txBox="1"/>
          <p:nvPr/>
        </p:nvSpPr>
        <p:spPr>
          <a:xfrm rot="2828">
            <a:off x="3213375" y="1117175"/>
            <a:ext cx="7293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“Curvy function”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2" name="Google Shape;402;p47"/>
          <p:cNvCxnSpPr/>
          <p:nvPr/>
        </p:nvCxnSpPr>
        <p:spPr>
          <a:xfrm>
            <a:off x="3766300" y="1535825"/>
            <a:ext cx="94500" cy="34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7"/>
          <p:cNvSpPr txBox="1"/>
          <p:nvPr/>
        </p:nvSpPr>
        <p:spPr>
          <a:xfrm rot="2828">
            <a:off x="2316425" y="1921625"/>
            <a:ext cx="7293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 1 output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4" name="Google Shape;404;p47"/>
          <p:cNvCxnSpPr/>
          <p:nvPr/>
        </p:nvCxnSpPr>
        <p:spPr>
          <a:xfrm rot="10800000" flipH="1">
            <a:off x="2929850" y="2027375"/>
            <a:ext cx="240900" cy="14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47"/>
          <p:cNvSpPr txBox="1"/>
          <p:nvPr/>
        </p:nvSpPr>
        <p:spPr>
          <a:xfrm rot="2138">
            <a:off x="4170950" y="4431950"/>
            <a:ext cx="1929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Might be a different “curvy function”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6" name="Google Shape;406;p47"/>
          <p:cNvCxnSpPr/>
          <p:nvPr/>
        </p:nvCxnSpPr>
        <p:spPr>
          <a:xfrm rot="10800000">
            <a:off x="3927000" y="4207750"/>
            <a:ext cx="264600" cy="31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47"/>
          <p:cNvSpPr txBox="1"/>
          <p:nvPr/>
        </p:nvSpPr>
        <p:spPr>
          <a:xfrm rot="1280">
            <a:off x="2277725" y="4461150"/>
            <a:ext cx="1611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 (may actually be a vector)</a:t>
            </a:r>
            <a:endParaRPr sz="1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8" name="Google Shape;408;p47"/>
          <p:cNvCxnSpPr/>
          <p:nvPr/>
        </p:nvCxnSpPr>
        <p:spPr>
          <a:xfrm rot="10800000" flipH="1">
            <a:off x="3104700" y="4184325"/>
            <a:ext cx="246000" cy="29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Neural Net Week!</a:t>
            </a:r>
            <a:endParaRPr/>
          </a:p>
        </p:txBody>
      </p:sp>
      <p:sp>
        <p:nvSpPr>
          <p:cNvPr id="789" name="Google Shape;789;p8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0" name="Google Shape;7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937" y="1412650"/>
            <a:ext cx="4609650" cy="26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88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“Deep Learning”</a:t>
            </a:r>
            <a:endParaRPr/>
          </a:p>
        </p:txBody>
      </p:sp>
      <p:sp>
        <p:nvSpPr>
          <p:cNvPr id="414" name="Google Shape;414;p4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term “deep learning” comes from the fact that you often have many hidden layers, making your graph very deep. Be careful though: </a:t>
            </a:r>
            <a:r>
              <a:rPr lang="en" b="1">
                <a:solidFill>
                  <a:schemeClr val="dk1"/>
                </a:solidFill>
              </a:rPr>
              <a:t>neural nets are prone to overfitting!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5" name="Google Shape;415;p4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25" y="2404700"/>
            <a:ext cx="3255323" cy="23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300" y="2499050"/>
            <a:ext cx="3541327" cy="2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done?!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0" y="853075"/>
            <a:ext cx="7270901" cy="3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fall into the trap!</a:t>
            </a:r>
            <a:endParaRPr/>
          </a:p>
        </p:txBody>
      </p:sp>
      <p:sp>
        <p:nvSpPr>
          <p:cNvPr id="466" name="Google Shape;466;p5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67" name="Google Shape;4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50" y="1132925"/>
            <a:ext cx="609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Neural Networks are “Feed Forward”</a:t>
            </a:r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neural networks we’ve seen so far are: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Feed forward</a:t>
            </a:r>
            <a:r>
              <a:rPr lang="en"/>
              <a:t>: Calculations are passed down the network in one direction.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Fully connected</a:t>
            </a:r>
            <a:r>
              <a:rPr lang="en"/>
              <a:t>: Each node is connected to every node in the previous layer, and every node in the next layer.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play with FNNs here: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Neural Network Playground</a:t>
            </a:r>
            <a:endParaRPr b="1"/>
          </a:p>
        </p:txBody>
      </p:sp>
      <p:sp>
        <p:nvSpPr>
          <p:cNvPr id="474" name="Google Shape;474;p5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Knobs &amp; Levers</a:t>
            </a:r>
            <a:endParaRPr/>
          </a:p>
        </p:txBody>
      </p:sp>
      <p:sp>
        <p:nvSpPr>
          <p:cNvPr id="480" name="Google Shape;480;p5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constructing a neural net, you have many choices to make, such as: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hidden layers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nodes in each hidden 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 of activation functions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We’ll discuss what each of these mean and how to choose them.</a:t>
            </a:r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hidden nodes and layers</a:t>
            </a:r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control the complexity of your model. Too much of either will cause you to overfit. You’ll often need to </a:t>
            </a:r>
            <a:r>
              <a:rPr lang="en" b="1"/>
              <a:t>regularize</a:t>
            </a:r>
            <a:r>
              <a:rPr lang="en"/>
              <a:t> (more on this later this week).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Unfortunately, there is no hard rule on how you should construct these. They will involve a painful amount of trial and error, as your situation will always be unique.</a:t>
            </a:r>
            <a:br>
              <a:rPr lang="en"/>
            </a:br>
            <a:br>
              <a:rPr lang="en"/>
            </a:br>
            <a:r>
              <a:rPr lang="en"/>
              <a:t>Here is some common advice, though:</a:t>
            </a:r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 Wisdom</a:t>
            </a:r>
            <a:endParaRPr/>
          </a:p>
        </p:txBody>
      </p:sp>
      <p:sp>
        <p:nvSpPr>
          <p:cNvPr id="494" name="Google Shape;494;p5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More hidden layers</a:t>
            </a:r>
            <a:r>
              <a:rPr lang="en" sz="1400"/>
              <a:t> = More overall complexity of relationship learned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More hidden nodes</a:t>
            </a:r>
            <a:r>
              <a:rPr lang="en" sz="1400"/>
              <a:t> = More relationships learned (that will eventually be aggregated into prediction)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95" name="Google Shape;495;p5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74" y="2156687"/>
            <a:ext cx="1048450" cy="25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624" y="2358175"/>
            <a:ext cx="3227861" cy="23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 Wisdom (Feed Forward Only!)</a:t>
            </a:r>
            <a:endParaRPr/>
          </a:p>
        </p:txBody>
      </p:sp>
      <p:sp>
        <p:nvSpPr>
          <p:cNvPr id="503" name="Google Shape;503;p5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FNNs (fully connected/feed forward neural nets), there is very rarely reason to have more than two hidden layers. One is often sufficient.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 general rule of thumb: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The number of hidden nodes should be somewhere between the number of nodes in the input and output layers.*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*Yes, there can be multiple nodes in the output layer, we will soon see.</a:t>
            </a:r>
            <a:endParaRPr dirty="0"/>
          </a:p>
        </p:txBody>
      </p:sp>
      <p:sp>
        <p:nvSpPr>
          <p:cNvPr id="504" name="Google Shape;504;p5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sp>
        <p:nvSpPr>
          <p:cNvPr id="510" name="Google Shape;510;p5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</a:t>
            </a:r>
            <a:r>
              <a:rPr lang="en" b="1" dirty="0"/>
              <a:t>activation function</a:t>
            </a:r>
            <a:r>
              <a:rPr lang="en" dirty="0"/>
              <a:t> is a transformation function applied to the output of a layer. That is, they’re the </a:t>
            </a:r>
            <a:r>
              <a:rPr lang="en" b="1" dirty="0"/>
              <a:t>“curvey part”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In our special case of a logistic regression, the activation function was the inverse logit. In deep learning literature, this is called the </a:t>
            </a:r>
            <a:r>
              <a:rPr lang="en" b="1" dirty="0"/>
              <a:t>logistic sigmoid activation function</a:t>
            </a:r>
            <a:r>
              <a:rPr lang="en" dirty="0"/>
              <a:t>,</a:t>
            </a:r>
            <a:r>
              <a:rPr lang="en" b="1" dirty="0"/>
              <a:t> </a:t>
            </a:r>
            <a:r>
              <a:rPr lang="en" dirty="0"/>
              <a:t>or just the </a:t>
            </a:r>
            <a:r>
              <a:rPr lang="en" b="1" dirty="0"/>
              <a:t>sigmoid activation</a:t>
            </a:r>
            <a:r>
              <a:rPr lang="en" dirty="0"/>
              <a:t> (hence why we denoted it σ).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Here are some activation function flash cards:</a:t>
            </a:r>
            <a:endParaRPr dirty="0"/>
          </a:p>
        </p:txBody>
      </p:sp>
      <p:sp>
        <p:nvSpPr>
          <p:cNvPr id="511" name="Google Shape;511;p5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Sigmoid – Hidden Layers or Output Layer (binary classification)</a:t>
            </a:r>
            <a:endParaRPr dirty="0"/>
          </a:p>
        </p:txBody>
      </p:sp>
      <p:sp>
        <p:nvSpPr>
          <p:cNvPr id="517" name="Google Shape;517;p59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 the sigmoid function ranges from 0 to 1, it is often used as the output activation for binary classification models.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It has classically been used for hidden layer activations too, but it does often not perform as well as tanh and ReLU.</a:t>
            </a:r>
            <a:endParaRPr dirty="0"/>
          </a:p>
        </p:txBody>
      </p:sp>
      <p:sp>
        <p:nvSpPr>
          <p:cNvPr id="518" name="Google Shape;518;p5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19" name="Google Shape;519;p59" descr="\sigma(z) = \frac{1}{1 + e^{-z}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75" y="3389825"/>
            <a:ext cx="2690550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175" y="2820287"/>
            <a:ext cx="3771399" cy="18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A Brief History of Neural Networks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they’ve recently gained popularity, they are not new. Research on what we now call </a:t>
            </a:r>
            <a:r>
              <a:rPr lang="en" b="1"/>
              <a:t>deep learning</a:t>
            </a:r>
            <a:r>
              <a:rPr lang="en"/>
              <a:t> can be traced all the way back to the 1940s. It’s gone through several names: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Cybernetics</a:t>
            </a:r>
            <a:r>
              <a:rPr lang="en"/>
              <a:t> (1940s - 1960s)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Connectionism</a:t>
            </a:r>
            <a:r>
              <a:rPr lang="en"/>
              <a:t> (1980s - 1990s)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Deep learning</a:t>
            </a:r>
            <a:r>
              <a:rPr lang="en"/>
              <a:t> / </a:t>
            </a:r>
            <a:r>
              <a:rPr lang="en" b="1"/>
              <a:t>artificial neural networks</a:t>
            </a:r>
            <a:r>
              <a:rPr lang="en"/>
              <a:t> (term first used in 2006)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Hyperbolic Tangent – Hidden Layers or Output Layer (binary classification)</a:t>
            </a:r>
            <a:endParaRPr dirty="0"/>
          </a:p>
        </p:txBody>
      </p:sp>
      <p:sp>
        <p:nvSpPr>
          <p:cNvPr id="544" name="Google Shape;544;p6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tanh function is pronounced “tanch” and varies between -1 and 1.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is sometimes used as a hidden layer activation, but usually doesn’t perform as well as ReLU.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46" name="Google Shape;546;p62" descr="a(z) = \tanh(z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50" y="3761525"/>
            <a:ext cx="2695796" cy="4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446" y="3014888"/>
            <a:ext cx="3950301" cy="197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ReLU – Hidden Layers</a:t>
            </a:r>
            <a:endParaRPr dirty="0"/>
          </a:p>
        </p:txBody>
      </p:sp>
      <p:sp>
        <p:nvSpPr>
          <p:cNvPr id="526" name="Google Shape;526;p6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rectified linear unit (ReLU) is the most common activation for hidden layers.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was inspired by neurobiology, since real neurons don’t activate until some stimulus threshold is met.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variants of the ReLU (see: Leaky ReLU).</a:t>
            </a:r>
            <a:endParaRPr/>
          </a:p>
        </p:txBody>
      </p:sp>
      <p:sp>
        <p:nvSpPr>
          <p:cNvPr id="527" name="Google Shape;527;p6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28" name="Google Shape;528;p60" descr="a(z) = \max\{0, z\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00" y="3515825"/>
            <a:ext cx="3258096" cy="5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21" y="2936150"/>
            <a:ext cx="3500301" cy="17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Identity/Linear – Output Layer (regression)</a:t>
            </a:r>
            <a:endParaRPr dirty="0"/>
          </a:p>
        </p:txBody>
      </p:sp>
      <p:sp>
        <p:nvSpPr>
          <p:cNvPr id="535" name="Google Shape;535;p6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activation does nothing. It is often used as the output for a regression problem, since it maps to the whole real line.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Never use the identity activation as a hidden layer activation!</a:t>
            </a:r>
            <a:endParaRPr b="1"/>
          </a:p>
        </p:txBody>
      </p:sp>
      <p:sp>
        <p:nvSpPr>
          <p:cNvPr id="536" name="Google Shape;536;p6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37" name="Google Shape;537;p61" descr="a(z) = z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75" y="3349650"/>
            <a:ext cx="2614950" cy="8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00" y="2775563"/>
            <a:ext cx="1975151" cy="197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Softmax – Output Layer (multiclass classification)</a:t>
            </a:r>
            <a:endParaRPr dirty="0"/>
          </a:p>
        </p:txBody>
      </p:sp>
      <p:sp>
        <p:nvSpPr>
          <p:cNvPr id="553" name="Google Shape;553;p6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softmax is an extension of the sigmoid to multiclass classification. It is used as the output activation for multiclass classification.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It is vector valued, and varies between 0 and 1 for each element, and sums to 1. </a:t>
            </a:r>
            <a:r>
              <a:rPr lang="en" b="1" dirty="0"/>
              <a:t>This means the softmax is like a vector of probabilities!</a:t>
            </a:r>
            <a:endParaRPr dirty="0"/>
          </a:p>
        </p:txBody>
      </p:sp>
      <p:sp>
        <p:nvSpPr>
          <p:cNvPr id="554" name="Google Shape;554;p6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55" name="Google Shape;555;p63" descr="a(z_j) = \frac{e^{z_j}}{\sum e^{z_i}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825" y="3260325"/>
            <a:ext cx="3635176" cy="1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Behind Hidden Layer Activations</a:t>
            </a:r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 in the hidden layer provide a transformation that allow the neural net to learn more complex relationships as calculations propagate through the network.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is little need to use different activations across different hidden layers.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Behind Hidden Layer Activations</a:t>
            </a:r>
            <a:endParaRPr/>
          </a:p>
        </p:txBody>
      </p:sp>
      <p:sp>
        <p:nvSpPr>
          <p:cNvPr id="568" name="Google Shape;568;p6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3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Sigmoid</a:t>
            </a:r>
            <a:r>
              <a:rPr lang="en">
                <a:solidFill>
                  <a:schemeClr val="dk1"/>
                </a:solidFill>
              </a:rPr>
              <a:t> used to be the hidden activation of choice, but it has problems. Our optimization will be gradient-based, and the gradients are approximately zero for extreme values. This yields slow learning.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</a:t>
            </a:r>
            <a:r>
              <a:rPr lang="en" b="1">
                <a:solidFill>
                  <a:schemeClr val="dk1"/>
                </a:solidFill>
              </a:rPr>
              <a:t>ReLU</a:t>
            </a:r>
            <a:r>
              <a:rPr lang="en">
                <a:solidFill>
                  <a:schemeClr val="dk1"/>
                </a:solidFill>
              </a:rPr>
              <a:t> was discovered, the sigmoid was abandoned for hidden layers, and is now actively discouraged.</a:t>
            </a:r>
            <a:endParaRPr/>
          </a:p>
        </p:txBody>
      </p:sp>
      <p:sp>
        <p:nvSpPr>
          <p:cNvPr id="569" name="Google Shape;569;p6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70" name="Google Shape;5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850" y="2311150"/>
            <a:ext cx="3267801" cy="1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5"/>
          <p:cNvSpPr txBox="1"/>
          <p:nvPr/>
        </p:nvSpPr>
        <p:spPr>
          <a:xfrm>
            <a:off x="6126700" y="2738800"/>
            <a:ext cx="206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Gradients are too small here!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72" name="Google Shape;572;p65"/>
          <p:cNvCxnSpPr>
            <a:stCxn id="571" idx="1"/>
          </p:cNvCxnSpPr>
          <p:nvPr/>
        </p:nvCxnSpPr>
        <p:spPr>
          <a:xfrm rot="10800000">
            <a:off x="5317300" y="2606350"/>
            <a:ext cx="809400" cy="41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65"/>
          <p:cNvCxnSpPr/>
          <p:nvPr/>
        </p:nvCxnSpPr>
        <p:spPr>
          <a:xfrm flipH="1">
            <a:off x="3377500" y="3025150"/>
            <a:ext cx="2749200" cy="53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Layer Activations</a:t>
            </a:r>
            <a:endParaRPr/>
          </a:p>
        </p:txBody>
      </p:sp>
      <p:sp>
        <p:nvSpPr>
          <p:cNvPr id="579" name="Google Shape;579;p6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layer activations are particularly important because those decide what form our predictions take.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 output activation should map onto the space of values occupied by your target variable.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that means is...</a:t>
            </a:r>
            <a:endParaRPr/>
          </a:p>
        </p:txBody>
      </p:sp>
      <p:sp>
        <p:nvSpPr>
          <p:cNvPr id="580" name="Google Shape;580;p6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Activations: Binary Classification</a:t>
            </a:r>
            <a:endParaRPr/>
          </a:p>
        </p:txBody>
      </p:sp>
      <p:sp>
        <p:nvSpPr>
          <p:cNvPr id="586" name="Google Shape;586;p67"/>
          <p:cNvSpPr txBox="1">
            <a:spLocks noGrp="1"/>
          </p:cNvSpPr>
          <p:nvPr>
            <p:ph type="body" idx="1"/>
          </p:nvPr>
        </p:nvSpPr>
        <p:spPr>
          <a:xfrm>
            <a:off x="457200" y="853075"/>
            <a:ext cx="82191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output variable is a binary class, your best bet is the </a:t>
            </a:r>
            <a:r>
              <a:rPr lang="en" b="1"/>
              <a:t>sigmoid</a:t>
            </a:r>
            <a:r>
              <a:rPr lang="en"/>
              <a:t> </a:t>
            </a:r>
            <a:r>
              <a:rPr lang="en" b="1"/>
              <a:t>activation</a:t>
            </a:r>
            <a:r>
              <a:rPr lang="en"/>
              <a:t>, since it maps directly onto 0 and 1.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Allegedly, some people also use the </a:t>
            </a:r>
            <a:r>
              <a:rPr lang="en" b="1"/>
              <a:t>tanh activation</a:t>
            </a:r>
            <a:r>
              <a:rPr lang="en"/>
              <a:t>, which maps between -1 and 1, and simply scale it afterwards.</a:t>
            </a:r>
            <a:endParaRPr/>
          </a:p>
        </p:txBody>
      </p:sp>
      <p:sp>
        <p:nvSpPr>
          <p:cNvPr id="587" name="Google Shape;587;p6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88" name="Google Shape;5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75" y="2342900"/>
            <a:ext cx="2239350" cy="2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7"/>
          <p:cNvSpPr txBox="1"/>
          <p:nvPr/>
        </p:nvSpPr>
        <p:spPr>
          <a:xfrm>
            <a:off x="3054475" y="2929625"/>
            <a:ext cx="71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2.8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0" name="Google Shape;590;p67"/>
          <p:cNvCxnSpPr/>
          <p:nvPr/>
        </p:nvCxnSpPr>
        <p:spPr>
          <a:xfrm>
            <a:off x="3643275" y="3565600"/>
            <a:ext cx="57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67"/>
          <p:cNvSpPr txBox="1"/>
          <p:nvPr/>
        </p:nvSpPr>
        <p:spPr>
          <a:xfrm>
            <a:off x="4287375" y="3323225"/>
            <a:ext cx="174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σ(2.8) = 0.943</a:t>
            </a:r>
            <a:endParaRPr sz="1800" baseline="-2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Activations: Multiclass Classification</a:t>
            </a:r>
            <a:endParaRPr/>
          </a:p>
        </p:txBody>
      </p:sp>
      <p:sp>
        <p:nvSpPr>
          <p:cNvPr id="597" name="Google Shape;597;p6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multiclass classification, the </a:t>
            </a:r>
            <a:r>
              <a:rPr lang="en" b="1"/>
              <a:t>softmax activation</a:t>
            </a:r>
            <a:r>
              <a:rPr lang="en"/>
              <a:t> generalizes the sigmoid to many outputs. </a:t>
            </a:r>
            <a:r>
              <a:rPr lang="en" b="1"/>
              <a:t>Notice</a:t>
            </a:r>
            <a:r>
              <a:rPr lang="en"/>
              <a:t> </a:t>
            </a:r>
            <a:r>
              <a:rPr lang="en" b="1"/>
              <a:t>three nodes in the output layer!</a:t>
            </a:r>
            <a:endParaRPr/>
          </a:p>
        </p:txBody>
      </p:sp>
      <p:sp>
        <p:nvSpPr>
          <p:cNvPr id="598" name="Google Shape;598;p6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87" y="2046175"/>
            <a:ext cx="2733329" cy="261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8" descr="\begin{bmatrix}&#10;2.8 \\ 1.5 \\ 3.7&#10;\end{bmatrix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125" y="2910875"/>
            <a:ext cx="720880" cy="9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 descr="\text{softmax}\left(\begin{bmatrix}&#10;2.8 \\ 1.5 \\ 3.7&#10;\end{bmatrix}\right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525" y="2917651"/>
            <a:ext cx="1922294" cy="9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8" descr="\begin{bmatrix}&#10;0.27 \\ 0.07 \\ 0.66&#10;\end{bmatrix}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4350" y="2910875"/>
            <a:ext cx="831886" cy="95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68"/>
          <p:cNvCxnSpPr/>
          <p:nvPr/>
        </p:nvCxnSpPr>
        <p:spPr>
          <a:xfrm>
            <a:off x="4116525" y="3393576"/>
            <a:ext cx="519300" cy="1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68"/>
          <p:cNvCxnSpPr/>
          <p:nvPr/>
        </p:nvCxnSpPr>
        <p:spPr>
          <a:xfrm>
            <a:off x="6866338" y="3397025"/>
            <a:ext cx="57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Activations: Regression</a:t>
            </a:r>
            <a:endParaRPr/>
          </a:p>
        </p:txBody>
      </p:sp>
      <p:sp>
        <p:nvSpPr>
          <p:cNvPr id="610" name="Google Shape;610;p69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30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carrying out regression, there is no need to transform output, since you are predicting a quantity. You may either specify the </a:t>
            </a:r>
            <a:r>
              <a:rPr lang="en" b="1"/>
              <a:t>linear/identity activation</a:t>
            </a:r>
            <a:r>
              <a:rPr lang="en"/>
              <a:t>, or (in most software), you can simply decline to specify an activation.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But… you may be underwhelmed. Solving regression problems using deep learning tends to underperform other methods (trees, linear models, etc.).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One trick that’s becoming popular is to </a:t>
            </a:r>
            <a:r>
              <a:rPr lang="en" b="1"/>
              <a:t>MinMaxScale</a:t>
            </a:r>
            <a:r>
              <a:rPr lang="en"/>
              <a:t> your target variable and use a </a:t>
            </a:r>
            <a:r>
              <a:rPr lang="en" b="1"/>
              <a:t>sigmoid activation</a:t>
            </a:r>
            <a:r>
              <a:rPr lang="en"/>
              <a:t> in your output layer. Simply inverse transform your results to get predictions.</a:t>
            </a:r>
            <a:endParaRPr/>
          </a:p>
        </p:txBody>
      </p:sp>
      <p:sp>
        <p:nvSpPr>
          <p:cNvPr id="611" name="Google Shape;611;p6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 why are we just hearing about them now?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neural networks didn’t gain traction until recently is because all “good” implementations require </a:t>
            </a:r>
            <a:r>
              <a:rPr lang="en" b="1" i="1"/>
              <a:t>A LOT</a:t>
            </a:r>
            <a:r>
              <a:rPr lang="en"/>
              <a:t> of computational power. Even basic neural nets require a level of computing unavailable on 1960s “supercomputers”.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Small neural nets </a:t>
            </a:r>
            <a:r>
              <a:rPr lang="en" i="1"/>
              <a:t>were</a:t>
            </a:r>
            <a:r>
              <a:rPr lang="en"/>
              <a:t> feasible back then, they just didn’t perform as well as more classical approaches (linear regression, logistic regression, namely).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Regression with FNNs</a:t>
            </a:r>
            <a:endParaRPr/>
          </a:p>
        </p:txBody>
      </p:sp>
      <p:sp>
        <p:nvSpPr>
          <p:cNvPr id="617" name="Google Shape;617;p7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18" name="Google Shape;6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25" y="1624200"/>
            <a:ext cx="5145874" cy="28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49" y="1335375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599" y="1587900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74" y="2086250"/>
            <a:ext cx="686874" cy="3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1600" y="2396451"/>
            <a:ext cx="421099" cy="4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Classification with FNNs</a:t>
            </a:r>
            <a:endParaRPr/>
          </a:p>
        </p:txBody>
      </p:sp>
      <p:sp>
        <p:nvSpPr>
          <p:cNvPr id="628" name="Google Shape;628;p7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29" name="Google Shape;6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25" y="1624200"/>
            <a:ext cx="5145874" cy="28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49" y="1335375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599" y="1587900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74" y="2086250"/>
            <a:ext cx="686874" cy="3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850" y="2505449"/>
            <a:ext cx="686874" cy="34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25" y="1614100"/>
            <a:ext cx="5330300" cy="28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Classification with FNNs</a:t>
            </a:r>
            <a:endParaRPr/>
          </a:p>
        </p:txBody>
      </p:sp>
      <p:sp>
        <p:nvSpPr>
          <p:cNvPr id="640" name="Google Shape;640;p7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1" name="Google Shape;6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49" y="1310275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249" y="1571900"/>
            <a:ext cx="686874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24" y="1865425"/>
            <a:ext cx="686874" cy="3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175" y="2503476"/>
            <a:ext cx="463224" cy="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175" y="2769676"/>
            <a:ext cx="463224" cy="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175" y="3035876"/>
            <a:ext cx="463224" cy="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175" y="3343026"/>
            <a:ext cx="463224" cy="2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2"/>
          <p:cNvSpPr txBox="1"/>
          <p:nvPr/>
        </p:nvSpPr>
        <p:spPr>
          <a:xfrm>
            <a:off x="7870000" y="2002775"/>
            <a:ext cx="6555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(softmax)</a:t>
            </a:r>
            <a:endParaRPr sz="8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49" name="Google Shape;649;p72"/>
          <p:cNvCxnSpPr/>
          <p:nvPr/>
        </p:nvCxnSpPr>
        <p:spPr>
          <a:xfrm flipH="1">
            <a:off x="7719725" y="2257675"/>
            <a:ext cx="232200" cy="255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  <p:sp>
        <p:nvSpPr>
          <p:cNvPr id="655" name="Google Shape;655;p7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networks are fit using </a:t>
            </a:r>
            <a:r>
              <a:rPr lang="en" b="1"/>
              <a:t>gradient descent</a:t>
            </a:r>
            <a:r>
              <a:rPr lang="en"/>
              <a:t> with respect to some </a:t>
            </a:r>
            <a:r>
              <a:rPr lang="en" b="1"/>
              <a:t>loss function</a:t>
            </a:r>
            <a:r>
              <a:rPr lang="en"/>
              <a:t> that measures how wrong your results are. These don’t vary very much, and they probably look a little familiar:</a:t>
            </a:r>
            <a:endParaRPr/>
          </a:p>
        </p:txBody>
      </p:sp>
      <p:sp>
        <p:nvSpPr>
          <p:cNvPr id="656" name="Google Shape;656;p7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7" name="Google Shape;6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0" y="2373550"/>
            <a:ext cx="4224498" cy="22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  <p:sp>
        <p:nvSpPr>
          <p:cNvPr id="663" name="Google Shape;663;p7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regression, we often pick: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For binary classification, we often pick </a:t>
            </a:r>
            <a:r>
              <a:rPr lang="en" b="1" dirty="0"/>
              <a:t>binary crossentropy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For multiclass classification, we have </a:t>
            </a:r>
            <a:r>
              <a:rPr lang="en" b="1" dirty="0"/>
              <a:t>crossentropy</a:t>
            </a:r>
            <a:r>
              <a:rPr lang="en" dirty="0"/>
              <a:t>, which is a generalization of binary crossentropy.</a:t>
            </a:r>
            <a:endParaRPr dirty="0"/>
          </a:p>
        </p:txBody>
      </p:sp>
      <p:sp>
        <p:nvSpPr>
          <p:cNvPr id="664" name="Google Shape;664;p7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65" name="Google Shape;665;p74" descr="MSE = \frac{1}{n}\|\mathbf{y} - \mathbf{\hat{y}}\|^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338" y="1819375"/>
            <a:ext cx="2404274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4" descr="-\frac{1}{n}\sum \left(y_i\log \hat{y}_i + (1-y_i)\log (1-\hat{y}_i)\right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244" y="2828256"/>
            <a:ext cx="500418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Propagation</a:t>
            </a:r>
            <a:endParaRPr/>
          </a:p>
        </p:txBody>
      </p:sp>
      <p:sp>
        <p:nvSpPr>
          <p:cNvPr id="672" name="Google Shape;672;p7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neural networks are so computationally intensive is because of the algorithm that is used to fit them: </a:t>
            </a:r>
            <a:r>
              <a:rPr lang="en" b="1"/>
              <a:t>back propagation</a:t>
            </a:r>
            <a:r>
              <a:rPr lang="en"/>
              <a:t>, or </a:t>
            </a:r>
            <a:r>
              <a:rPr lang="en" b="1"/>
              <a:t>backprop</a:t>
            </a:r>
            <a:r>
              <a:rPr lang="en"/>
              <a:t> for short. It involves iterating between two steps: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Forward pass</a:t>
            </a:r>
            <a:r>
              <a:rPr lang="en"/>
              <a:t> - Compute predictions and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Backward pass</a:t>
            </a:r>
            <a:r>
              <a:rPr lang="en"/>
              <a:t> - Compute gradients based on predictions and update weights.</a:t>
            </a:r>
            <a:endParaRPr/>
          </a:p>
        </p:txBody>
      </p:sp>
      <p:sp>
        <p:nvSpPr>
          <p:cNvPr id="673" name="Google Shape;673;p7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Pass</a:t>
            </a:r>
            <a:endParaRPr/>
          </a:p>
        </p:txBody>
      </p:sp>
      <p:sp>
        <p:nvSpPr>
          <p:cNvPr id="679" name="Google Shape;679;p7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0" name="Google Shape;680;p76" descr="x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00" y="831900"/>
            <a:ext cx="269674" cy="31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6" descr="h^{[1]} = a(\mathbf{W}^{[1]}x + b^{[1]}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627" y="1538875"/>
            <a:ext cx="3106776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6" descr="h^{[2]} = a(\mathbf{W}^{[2]}h^{[1]} + b^{[2]}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605" y="2336788"/>
            <a:ext cx="3417454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6" descr="\hat{y} = a(\mathbf{W}^{[L]}h^{[L-1]} + b^{[L]}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007" y="4064090"/>
            <a:ext cx="3546416" cy="46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76"/>
          <p:cNvCxnSpPr/>
          <p:nvPr/>
        </p:nvCxnSpPr>
        <p:spPr>
          <a:xfrm>
            <a:off x="885275" y="1144401"/>
            <a:ext cx="663000" cy="34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76"/>
          <p:cNvCxnSpPr/>
          <p:nvPr/>
        </p:nvCxnSpPr>
        <p:spPr>
          <a:xfrm>
            <a:off x="2327925" y="2008776"/>
            <a:ext cx="663000" cy="34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76"/>
          <p:cNvCxnSpPr/>
          <p:nvPr/>
        </p:nvCxnSpPr>
        <p:spPr>
          <a:xfrm>
            <a:off x="3680825" y="2862589"/>
            <a:ext cx="663000" cy="34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76"/>
          <p:cNvCxnSpPr/>
          <p:nvPr/>
        </p:nvCxnSpPr>
        <p:spPr>
          <a:xfrm>
            <a:off x="5089825" y="3654801"/>
            <a:ext cx="663000" cy="34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p76"/>
          <p:cNvSpPr txBox="1"/>
          <p:nvPr/>
        </p:nvSpPr>
        <p:spPr>
          <a:xfrm rot="1475494">
            <a:off x="4538802" y="3089977"/>
            <a:ext cx="549325" cy="69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694" name="Google Shape;694;p7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loss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Update weights (let </a:t>
            </a:r>
            <a:r>
              <a:rPr lang="en" b="1" i="1"/>
              <a:t>θ</a:t>
            </a:r>
            <a:r>
              <a:rPr lang="en"/>
              <a:t> denote </a:t>
            </a:r>
            <a:r>
              <a:rPr lang="en" b="1" i="1"/>
              <a:t>all</a:t>
            </a:r>
            <a:r>
              <a:rPr lang="en"/>
              <a:t> model parameters)</a:t>
            </a:r>
            <a:endParaRPr/>
          </a:p>
        </p:txBody>
      </p:sp>
      <p:sp>
        <p:nvSpPr>
          <p:cNvPr id="695" name="Google Shape;695;p7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96" name="Google Shape;696;p77" descr="J(\theta) = L(y, \hat{y}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975" y="1873825"/>
            <a:ext cx="3579050" cy="6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7" descr="\theta \longleftarrow \theta - \alpha\nabla J(\theta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000" y="3427050"/>
            <a:ext cx="4902976" cy="7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7"/>
          <p:cNvSpPr txBox="1"/>
          <p:nvPr/>
        </p:nvSpPr>
        <p:spPr>
          <a:xfrm>
            <a:off x="4789850" y="4483625"/>
            <a:ext cx="1502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Learning rate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99" name="Google Shape;699;p77"/>
          <p:cNvCxnSpPr/>
          <p:nvPr/>
        </p:nvCxnSpPr>
        <p:spPr>
          <a:xfrm rot="10800000">
            <a:off x="5268125" y="4128250"/>
            <a:ext cx="145800" cy="41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0" name="Google Shape;700;p77"/>
          <p:cNvSpPr txBox="1"/>
          <p:nvPr/>
        </p:nvSpPr>
        <p:spPr>
          <a:xfrm>
            <a:off x="6558400" y="4483625"/>
            <a:ext cx="1502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Vector derivative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01" name="Google Shape;701;p77"/>
          <p:cNvCxnSpPr/>
          <p:nvPr/>
        </p:nvCxnSpPr>
        <p:spPr>
          <a:xfrm rot="10800000">
            <a:off x="5870825" y="4069000"/>
            <a:ext cx="711900" cy="495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Quiz: How many parameters need to be learned? (exclude bias/intercept term)</a:t>
            </a:r>
            <a:endParaRPr/>
          </a:p>
        </p:txBody>
      </p:sp>
      <p:sp>
        <p:nvSpPr>
          <p:cNvPr id="707" name="Google Shape;707;p7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08" name="Google Shape;7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825" y="1269588"/>
            <a:ext cx="6338133" cy="343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14" name="Google Shape;714;p79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can be slow</a:t>
            </a:r>
            <a:endParaRPr dirty="0"/>
          </a:p>
        </p:txBody>
      </p:sp>
      <p:sp>
        <p:nvSpPr>
          <p:cNvPr id="715" name="Google Shape;715;p79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are notoriously slow to fit. Even medium sized networks can have </a:t>
            </a:r>
            <a:r>
              <a:rPr lang="en" b="1"/>
              <a:t>over a million weights</a:t>
            </a:r>
            <a:r>
              <a:rPr lang="en"/>
              <a:t> to train. How can we speed this up?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access to a better computer (preferably with a GPU)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minibatch techniques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fancier optimization techniques</a:t>
            </a:r>
            <a:endParaRPr/>
          </a:p>
        </p:txBody>
      </p:sp>
      <p:pic>
        <p:nvPicPr>
          <p:cNvPr id="716" name="Google Shape;716;p79"/>
          <p:cNvPicPr preferRelativeResize="0"/>
          <p:nvPr/>
        </p:nvPicPr>
        <p:blipFill rotWithShape="1">
          <a:blip r:embed="rId3">
            <a:alphaModFix/>
          </a:blip>
          <a:srcRect l="23822" r="20492"/>
          <a:stretch/>
        </p:blipFill>
        <p:spPr>
          <a:xfrm>
            <a:off x="5448150" y="1364950"/>
            <a:ext cx="3007849" cy="2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changed?</a:t>
            </a:r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things led to the modern feasibility of neural networks that we enjoy today: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Increased computing ability.</a:t>
            </a:r>
            <a:r>
              <a:rPr lang="en"/>
              <a:t> The fact that you can train a multi-layer neural net on your personal laptop is incredible.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Increased algorithmic efficiency. </a:t>
            </a:r>
            <a:r>
              <a:rPr lang="en"/>
              <a:t>Smarter math leads to fewer computations needing to be done.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Increased availability of data.</a:t>
            </a:r>
            <a:r>
              <a:rPr lang="en"/>
              <a:t> Neural nets need a lot of data to work properly. There is no shortage of data these days.</a:t>
            </a: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and Better: GPUs</a:t>
            </a:r>
            <a:endParaRPr/>
          </a:p>
        </p:txBody>
      </p:sp>
      <p:sp>
        <p:nvSpPr>
          <p:cNvPr id="722" name="Google Shape;722;p8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44199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 are essentially matrix multiplication machines. Neural network training takes a fraction of the time when using one.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very unwise to have a production-level neural network not taking advantage of a GPU.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rent GPU time from every major cloud computing resource.</a:t>
            </a:r>
            <a:endParaRPr/>
          </a:p>
        </p:txBody>
      </p:sp>
      <p:sp>
        <p:nvSpPr>
          <p:cNvPr id="723" name="Google Shape;723;p8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r>
              <a:rPr lang="en"/>
              <a:t> | © 2018 General Assembly</a:t>
            </a:r>
            <a:endParaRPr/>
          </a:p>
        </p:txBody>
      </p:sp>
      <p:grpSp>
        <p:nvGrpSpPr>
          <p:cNvPr id="724" name="Google Shape;724;p80"/>
          <p:cNvGrpSpPr/>
          <p:nvPr/>
        </p:nvGrpSpPr>
        <p:grpSpPr>
          <a:xfrm>
            <a:off x="5212850" y="280375"/>
            <a:ext cx="2943302" cy="4417251"/>
            <a:chOff x="4863300" y="320400"/>
            <a:chExt cx="2943302" cy="4417251"/>
          </a:xfrm>
        </p:grpSpPr>
        <p:pic>
          <p:nvPicPr>
            <p:cNvPr id="725" name="Google Shape;725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3300" y="1794350"/>
              <a:ext cx="2943302" cy="294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80"/>
            <p:cNvPicPr preferRelativeResize="0"/>
            <p:nvPr/>
          </p:nvPicPr>
          <p:blipFill rotWithShape="1">
            <a:blip r:embed="rId3">
              <a:alphaModFix/>
            </a:blip>
            <a:srcRect b="49922"/>
            <a:stretch/>
          </p:blipFill>
          <p:spPr>
            <a:xfrm>
              <a:off x="4863300" y="320400"/>
              <a:ext cx="2943302" cy="14739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7" name="Google Shape;72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550" y="1916663"/>
            <a:ext cx="1144675" cy="1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750" y="409212"/>
            <a:ext cx="1486800" cy="12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751" y="3636805"/>
            <a:ext cx="1953049" cy="93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Minibatch Techniques</a:t>
            </a:r>
            <a:endParaRPr/>
          </a:p>
        </p:txBody>
      </p:sp>
      <p:sp>
        <p:nvSpPr>
          <p:cNvPr id="735" name="Google Shape;735;p8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Actually, the </a:t>
            </a:r>
            <a:r>
              <a:rPr lang="en" i="1"/>
              <a:t>biggest</a:t>
            </a:r>
            <a:r>
              <a:rPr lang="en"/>
              <a:t> barrier to efficient training is the fact that we’re trying to use all of our data at once!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Instead, at each iteration of gradient descent, we’ll use a </a:t>
            </a:r>
            <a:r>
              <a:rPr lang="en" b="1"/>
              <a:t>minibatch</a:t>
            </a:r>
            <a:r>
              <a:rPr lang="en"/>
              <a:t> of the data. A minibatch will be a smaller subsampling of the full data. One run through the full dataset is called an </a:t>
            </a:r>
            <a:r>
              <a:rPr lang="en" b="1"/>
              <a:t>epoch</a:t>
            </a:r>
            <a:r>
              <a:rPr lang="en"/>
              <a:t>. This is pronounced “epic,” unless you are British or Matt Brems, in which case it is “eepock.”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example, if you have 1,000 samples with a minibatch size of 100, you will run through 10 </a:t>
            </a:r>
            <a:r>
              <a:rPr lang="en" b="1"/>
              <a:t>training steps</a:t>
            </a:r>
            <a:r>
              <a:rPr lang="en"/>
              <a:t> in each epoch.</a:t>
            </a:r>
            <a:endParaRPr/>
          </a:p>
        </p:txBody>
      </p:sp>
      <p:sp>
        <p:nvSpPr>
          <p:cNvPr id="736" name="Google Shape;736;p8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Minibatch Advantages</a:t>
            </a:r>
            <a:endParaRPr/>
          </a:p>
        </p:txBody>
      </p:sp>
      <p:sp>
        <p:nvSpPr>
          <p:cNvPr id="742" name="Google Shape;742;p8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though we aren’t using the full data at once, this method is actually superior to using the full dataset. There are (at least) three reasons for this: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It’s much faster.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Allows us to do “online learning” (train some of the model now, train more when we get more data later).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Helps us avoid </a:t>
            </a:r>
            <a:r>
              <a:rPr lang="en" b="1"/>
              <a:t>local minima</a:t>
            </a:r>
            <a:r>
              <a:rPr lang="en"/>
              <a:t> during optimization, which can be a big concern.</a:t>
            </a:r>
            <a:endParaRPr/>
          </a:p>
        </p:txBody>
      </p:sp>
      <p:sp>
        <p:nvSpPr>
          <p:cNvPr id="743" name="Google Shape;743;p8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Minibatch Size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minibatch size is typically small. It is commonly as low as 16 or 32. An interesting note: minibatch sizes are typically a power of 2, since that works best with the inner workings of GPUs.</a:t>
            </a:r>
            <a:endParaRPr/>
          </a:p>
        </p:txBody>
      </p:sp>
      <p:sp>
        <p:nvSpPr>
          <p:cNvPr id="750" name="Google Shape;750;p8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r>
              <a:rPr lang="en"/>
              <a:t> | © 2018 General Assembly</a:t>
            </a:r>
            <a:endParaRPr/>
          </a:p>
        </p:txBody>
      </p:sp>
      <p:cxnSp>
        <p:nvCxnSpPr>
          <p:cNvPr id="751" name="Google Shape;751;p83"/>
          <p:cNvCxnSpPr/>
          <p:nvPr/>
        </p:nvCxnSpPr>
        <p:spPr>
          <a:xfrm>
            <a:off x="491050" y="4058400"/>
            <a:ext cx="8185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83"/>
          <p:cNvCxnSpPr/>
          <p:nvPr/>
        </p:nvCxnSpPr>
        <p:spPr>
          <a:xfrm>
            <a:off x="491050" y="3841950"/>
            <a:ext cx="0" cy="43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83"/>
          <p:cNvCxnSpPr/>
          <p:nvPr/>
        </p:nvCxnSpPr>
        <p:spPr>
          <a:xfrm>
            <a:off x="8686800" y="3841950"/>
            <a:ext cx="0" cy="43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83"/>
          <p:cNvCxnSpPr/>
          <p:nvPr/>
        </p:nvCxnSpPr>
        <p:spPr>
          <a:xfrm>
            <a:off x="2233850" y="3841950"/>
            <a:ext cx="0" cy="43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83"/>
          <p:cNvSpPr txBox="1"/>
          <p:nvPr/>
        </p:nvSpPr>
        <p:spPr>
          <a:xfrm>
            <a:off x="7619550" y="3143600"/>
            <a:ext cx="71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Batch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56" name="Google Shape;756;p83"/>
          <p:cNvCxnSpPr/>
          <p:nvPr/>
        </p:nvCxnSpPr>
        <p:spPr>
          <a:xfrm>
            <a:off x="8331150" y="3537200"/>
            <a:ext cx="324600" cy="26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7" name="Google Shape;757;p83"/>
          <p:cNvSpPr txBox="1"/>
          <p:nvPr/>
        </p:nvSpPr>
        <p:spPr>
          <a:xfrm>
            <a:off x="338750" y="2793825"/>
            <a:ext cx="213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Stochastic gradient descent (SGD)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58" name="Google Shape;758;p83"/>
          <p:cNvCxnSpPr/>
          <p:nvPr/>
        </p:nvCxnSpPr>
        <p:spPr>
          <a:xfrm flipH="1">
            <a:off x="649050" y="3420675"/>
            <a:ext cx="208200" cy="33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83"/>
          <p:cNvSpPr txBox="1"/>
          <p:nvPr/>
        </p:nvSpPr>
        <p:spPr>
          <a:xfrm>
            <a:off x="2839175" y="2972925"/>
            <a:ext cx="103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Minibatch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60" name="Google Shape;760;p83"/>
          <p:cNvCxnSpPr/>
          <p:nvPr/>
        </p:nvCxnSpPr>
        <p:spPr>
          <a:xfrm flipH="1">
            <a:off x="2285675" y="3331438"/>
            <a:ext cx="553500" cy="396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1" name="Google Shape;761;p83"/>
          <p:cNvSpPr txBox="1"/>
          <p:nvPr/>
        </p:nvSpPr>
        <p:spPr>
          <a:xfrm>
            <a:off x="366250" y="4302438"/>
            <a:ext cx="249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2" name="Google Shape;762;p83"/>
          <p:cNvSpPr txBox="1"/>
          <p:nvPr/>
        </p:nvSpPr>
        <p:spPr>
          <a:xfrm>
            <a:off x="8562000" y="4204988"/>
            <a:ext cx="249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1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Fancy Optimization</a:t>
            </a:r>
            <a:endParaRPr/>
          </a:p>
        </p:txBody>
      </p:sp>
      <p:sp>
        <p:nvSpPr>
          <p:cNvPr id="768" name="Google Shape;768;p8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academic research goes into faster and more efficient techniques for gradient descent. You don’t need to know how they work, but you’ll want to recognize their names: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AdaGrad </a:t>
            </a:r>
            <a:r>
              <a:rPr lang="en"/>
              <a:t>(Adaptive Gradient)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RMSProp </a:t>
            </a:r>
            <a:r>
              <a:rPr lang="en"/>
              <a:t>(Root Mean Square Propagation)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Adam</a:t>
            </a:r>
            <a:r>
              <a:rPr lang="en"/>
              <a:t> (Adaptive Moment Estimation)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They each provide interesting updates to the usual gradient descent. You’ll see RMSProp and Adam the most.</a:t>
            </a:r>
            <a:endParaRPr/>
          </a:p>
        </p:txBody>
      </p:sp>
      <p:sp>
        <p:nvSpPr>
          <p:cNvPr id="769" name="Google Shape;769;p8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775" name="Google Shape;775;p8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might be concerned with </a:t>
            </a:r>
            <a:r>
              <a:rPr lang="en" b="1"/>
              <a:t>overfitting</a:t>
            </a:r>
            <a:r>
              <a:rPr lang="en"/>
              <a:t>. There are lots of techniques for </a:t>
            </a:r>
            <a:r>
              <a:rPr lang="en" b="1"/>
              <a:t>regularizing</a:t>
            </a:r>
            <a:r>
              <a:rPr lang="en"/>
              <a:t> your neural net. We have a whole class devote to this: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Penalty parameters at each hidden 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stopping</a:t>
            </a:r>
            <a:endParaRPr/>
          </a:p>
        </p:txBody>
      </p:sp>
      <p:sp>
        <p:nvSpPr>
          <p:cNvPr id="776" name="Google Shape;776;p8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782" name="Google Shape;782;p8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their surface, neural networks are easy to think about. Push data through a bunch of layers of nodes, at each layer transforming your input until you get a good prediction.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process is very difficult to get working efficiently. Deep learning takes a great deal of patience to get up and running.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It’s gonna be a long week! But it’s worth it. Neural nets are awesome and they are the future.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83" name="Google Shape;783;p8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Neural Net Week!</a:t>
            </a:r>
            <a:endParaRPr/>
          </a:p>
        </p:txBody>
      </p:sp>
      <p:sp>
        <p:nvSpPr>
          <p:cNvPr id="789" name="Google Shape;789;p8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0" name="Google Shape;7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937" y="1412650"/>
            <a:ext cx="4609650" cy="26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name?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457200" y="945050"/>
            <a:ext cx="8219100" cy="3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Initially, neural nets were inspired by the way our brains’ neurons 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inspiration didn’t last long.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then we found out that’s not how brains 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name stuck anyway.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MYTH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457200" y="792650"/>
            <a:ext cx="82191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networks mimic the way our brains’ neurons process information.</a:t>
            </a: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457825" y="189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457825" y="2436600"/>
            <a:ext cx="82191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Neural networks are statistical models. Sometimes, researchers will incorporate loose inspirations from neural biology. Sometimes, they lead to improvements.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for Neural Networks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nets have found numerous uses. It’s harder to find places where you can’t use a neural net. (Note there are many times you </a:t>
            </a:r>
            <a:r>
              <a:rPr lang="en" i="1"/>
              <a:t>shouldn’t</a:t>
            </a:r>
            <a:r>
              <a:rPr lang="en"/>
              <a:t>). What will be most interesting to us, is its flexibility to work with many </a:t>
            </a:r>
            <a:r>
              <a:rPr lang="en" i="1"/>
              <a:t>kinds</a:t>
            </a:r>
            <a:r>
              <a:rPr lang="en"/>
              <a:t> of data: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Panel Data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neural nets can handle the usual panel-style data we’ve been working with up until now. </a:t>
            </a:r>
            <a:r>
              <a:rPr lang="en" b="1"/>
              <a:t>Neural nets can be used for both regression and classification.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Working with the “usual” kind of data is done with </a:t>
            </a:r>
            <a:r>
              <a:rPr lang="en" b="1"/>
              <a:t>feed-forward neural networks</a:t>
            </a:r>
            <a:r>
              <a:rPr lang="en"/>
              <a:t> (sometimes written FNNs), which is what we’ll focus on today. You’ll learn to implement them in </a:t>
            </a:r>
            <a:r>
              <a:rPr lang="en" b="1"/>
              <a:t>Keras</a:t>
            </a:r>
            <a:r>
              <a:rPr lang="en"/>
              <a:t> this afternoon. 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3002</Words>
  <Application>Microsoft Office PowerPoint</Application>
  <PresentationFormat>On-screen Show (16:9)</PresentationFormat>
  <Paragraphs>321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Proxima Nova</vt:lpstr>
      <vt:lpstr>Oswald</vt:lpstr>
      <vt:lpstr>Comic Sans MS</vt:lpstr>
      <vt:lpstr>Proxima Nova Semibold</vt:lpstr>
      <vt:lpstr>Curriculum Template</vt:lpstr>
      <vt:lpstr>Intro to Neural Networks</vt:lpstr>
      <vt:lpstr>Welcome to Neural Net Week!</vt:lpstr>
      <vt:lpstr>First: A Brief History of Neural Networks</vt:lpstr>
      <vt:lpstr>So… why are we just hearing about them now?</vt:lpstr>
      <vt:lpstr>What changed?</vt:lpstr>
      <vt:lpstr>Why the name?</vt:lpstr>
      <vt:lpstr>MYTH</vt:lpstr>
      <vt:lpstr>Uses for Neural Networks</vt:lpstr>
      <vt:lpstr>Traditional Panel Data</vt:lpstr>
      <vt:lpstr>Image Data</vt:lpstr>
      <vt:lpstr>Sequence Data</vt:lpstr>
      <vt:lpstr>Recap: Logistic Regression</vt:lpstr>
      <vt:lpstr>Let’s draw this as a graph!</vt:lpstr>
      <vt:lpstr>Slack Quiz: What is my output here?  (Assume no transformations)</vt:lpstr>
      <vt:lpstr>Slack Quiz: What is my output here?  (Assume no transformations)</vt:lpstr>
      <vt:lpstr>What if we kept stacking logistic regressions?</vt:lpstr>
      <vt:lpstr>What if we kept stacking logistic regressions?</vt:lpstr>
      <vt:lpstr>Why did we do this?</vt:lpstr>
      <vt:lpstr>Connecting hidden layers</vt:lpstr>
      <vt:lpstr>“Deep Learning”</vt:lpstr>
      <vt:lpstr>What have we done?!</vt:lpstr>
      <vt:lpstr>Don’t fall into the trap!</vt:lpstr>
      <vt:lpstr>These Neural Networks are “Feed Forward”</vt:lpstr>
      <vt:lpstr>Knobs &amp; Levers</vt:lpstr>
      <vt:lpstr>Number of hidden nodes and layers</vt:lpstr>
      <vt:lpstr>Hidden Layer Wisdom</vt:lpstr>
      <vt:lpstr>Hidden Layer Wisdom (Feed Forward Only!)</vt:lpstr>
      <vt:lpstr>Activation Functions</vt:lpstr>
      <vt:lpstr>Sigmoid – Hidden Layers or Output Layer (binary classification)</vt:lpstr>
      <vt:lpstr>Hyperbolic Tangent – Hidden Layers or Output Layer (binary classification)</vt:lpstr>
      <vt:lpstr>ReLU – Hidden Layers</vt:lpstr>
      <vt:lpstr>Identity/Linear – Output Layer (regression)</vt:lpstr>
      <vt:lpstr>Softmax – Output Layer (multiclass classification)</vt:lpstr>
      <vt:lpstr>Logic Behind Hidden Layer Activations</vt:lpstr>
      <vt:lpstr>Logic Behind Hidden Layer Activations</vt:lpstr>
      <vt:lpstr>Output Layer Activations</vt:lpstr>
      <vt:lpstr>Output Activations: Binary Classification</vt:lpstr>
      <vt:lpstr>Output Activations: Multiclass Classification</vt:lpstr>
      <vt:lpstr>Output Activations: Regression</vt:lpstr>
      <vt:lpstr>Example: Regression with FNNs</vt:lpstr>
      <vt:lpstr>Example: Classification with FNNs</vt:lpstr>
      <vt:lpstr>Example: Classification with FNNs</vt:lpstr>
      <vt:lpstr>Loss Functions</vt:lpstr>
      <vt:lpstr>Loss Functions</vt:lpstr>
      <vt:lpstr>Back Propagation</vt:lpstr>
      <vt:lpstr>Forward Pass</vt:lpstr>
      <vt:lpstr>Backward Pass</vt:lpstr>
      <vt:lpstr>Slack Quiz: How many parameters need to be learned? (exclude bias/intercept term)</vt:lpstr>
      <vt:lpstr>Training can be slow</vt:lpstr>
      <vt:lpstr>Bigger and Better: GPUs</vt:lpstr>
      <vt:lpstr>Minibatch Techniques</vt:lpstr>
      <vt:lpstr>Minibatch Advantages</vt:lpstr>
      <vt:lpstr>Minibatch Size</vt:lpstr>
      <vt:lpstr>Fancy Optimization</vt:lpstr>
      <vt:lpstr>Overfitting</vt:lpstr>
      <vt:lpstr>Key Takeaways</vt:lpstr>
      <vt:lpstr>Welcome to Neural Net Week!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Neural Networks</dc:title>
  <cp:lastModifiedBy>Daniel Wilhelm</cp:lastModifiedBy>
  <cp:revision>10</cp:revision>
  <dcterms:modified xsi:type="dcterms:W3CDTF">2020-08-17T06:14:45Z</dcterms:modified>
</cp:coreProperties>
</file>